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7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83AFC-BD49-4A92-9DDD-42074FD9A025}" v="196" dt="2024-10-25T08:36:06.222"/>
    <p1510:client id="{7A4592C3-9B03-4A43-A9EB-C1EC5DC6E6D8}" v="9" dt="2024-10-25T15:44:05.79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42" autoAdjust="0"/>
  </p:normalViewPr>
  <p:slideViewPr>
    <p:cSldViewPr snapToGrid="0">
      <p:cViewPr varScale="1">
        <p:scale>
          <a:sx n="25" d="100"/>
          <a:sy n="25" d="100"/>
        </p:scale>
        <p:origin x="1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在原本架構中，</a:t>
            </a:r>
            <a:r>
              <a:rPr lang="en-US" altLang="zh-TW" dirty="0"/>
              <a:t>CPU </a:t>
            </a:r>
            <a:r>
              <a:rPr lang="zh-TW" altLang="en-US" dirty="0"/>
              <a:t>需要不斷地</a:t>
            </a:r>
            <a:r>
              <a:rPr lang="en-US" altLang="zh-TW" dirty="0"/>
              <a:t>polling</a:t>
            </a:r>
            <a:r>
              <a:rPr lang="zh-TW" altLang="en-US" dirty="0"/>
              <a:t>所有的 </a:t>
            </a:r>
            <a:r>
              <a:rPr lang="en-US" altLang="zh-TW" dirty="0"/>
              <a:t>DIMM</a:t>
            </a:r>
            <a:r>
              <a:rPr lang="zh-TW" altLang="en-US" dirty="0"/>
              <a:t>，查看是否有</a:t>
            </a:r>
            <a:r>
              <a:rPr lang="en-US" altLang="zh-TW" b="0" dirty="0"/>
              <a:t>forwarding requests</a:t>
            </a:r>
          </a:p>
          <a:p>
            <a:endParaRPr lang="en-US" altLang="zh-TW" b="0" dirty="0"/>
          </a:p>
          <a:p>
            <a:r>
              <a:rPr lang="zh-TW" altLang="en-US" dirty="0"/>
              <a:t>我們的解決方案是：在每組 </a:t>
            </a:r>
            <a:r>
              <a:rPr lang="en-US" altLang="zh-TW" dirty="0"/>
              <a:t>DIMM </a:t>
            </a:r>
            <a:r>
              <a:rPr lang="zh-TW" altLang="en-US" dirty="0"/>
              <a:t>中選一個代表，我們叫</a:t>
            </a:r>
            <a:r>
              <a:rPr lang="en-US" altLang="zh-TW" dirty="0"/>
              <a:t>proxy DIMM</a:t>
            </a:r>
            <a:r>
              <a:rPr lang="zh-TW" altLang="en-US" dirty="0"/>
              <a:t>。其他 </a:t>
            </a:r>
            <a:r>
              <a:rPr lang="en-US" altLang="zh-TW" dirty="0"/>
              <a:t>DIMM </a:t>
            </a:r>
            <a:r>
              <a:rPr lang="zh-TW" altLang="en-US" dirty="0"/>
              <a:t>如果有需求，就先告訴這個</a:t>
            </a:r>
            <a:r>
              <a:rPr lang="en-US" altLang="zh-TW" dirty="0"/>
              <a:t>proxy DIMM</a:t>
            </a:r>
            <a:r>
              <a:rPr lang="zh-TW" altLang="en-US" dirty="0"/>
              <a:t>。這樣 </a:t>
            </a:r>
            <a:r>
              <a:rPr lang="en-US" altLang="zh-TW" dirty="0"/>
              <a:t>CPU </a:t>
            </a:r>
            <a:r>
              <a:rPr lang="zh-TW" altLang="en-US" dirty="0"/>
              <a:t>只需要</a:t>
            </a:r>
            <a:r>
              <a:rPr lang="en-US" altLang="zh-TW" dirty="0"/>
              <a:t>polling</a:t>
            </a:r>
            <a:r>
              <a:rPr lang="zh-TW" altLang="en-US" dirty="0"/>
              <a:t>這個代表就好了。效果非常好，在右圖實驗中可以節省高達</a:t>
            </a:r>
            <a:r>
              <a:rPr lang="en-US" altLang="zh-TW" dirty="0"/>
              <a:t>75%</a:t>
            </a:r>
            <a:r>
              <a:rPr lang="zh-TW" altLang="en-US" dirty="0"/>
              <a:t>的</a:t>
            </a:r>
            <a:r>
              <a:rPr lang="en-US" altLang="zh-TW" dirty="0"/>
              <a:t>polling</a:t>
            </a:r>
            <a:r>
              <a:rPr lang="zh-TW" altLang="en-US" dirty="0"/>
              <a:t>開銷。</a:t>
            </a:r>
            <a:endParaRPr lang="en-US" altLang="zh-TW" b="0" dirty="0"/>
          </a:p>
          <a:p>
            <a:endParaRPr lang="en-US" dirty="0"/>
          </a:p>
          <a:p>
            <a:r>
              <a:rPr lang="zh-TW" altLang="en-US" dirty="0"/>
              <a:t>補充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一個 </a:t>
            </a:r>
            <a:r>
              <a:rPr lang="en-US" altLang="zh-TW" dirty="0"/>
              <a:t>memory channel </a:t>
            </a:r>
            <a:r>
              <a:rPr lang="zh-TW" altLang="en-US" dirty="0"/>
              <a:t>中的所有 </a:t>
            </a:r>
            <a:r>
              <a:rPr lang="en-US" altLang="zh-TW" dirty="0"/>
              <a:t>DIMM </a:t>
            </a:r>
            <a:r>
              <a:rPr lang="zh-TW" altLang="en-US" dirty="0"/>
              <a:t>共享同一個 </a:t>
            </a:r>
            <a:r>
              <a:rPr lang="en-US" altLang="zh-TW" dirty="0"/>
              <a:t>ALERT_N </a:t>
            </a:r>
            <a:r>
              <a:rPr lang="zh-TW" altLang="en-US" dirty="0"/>
              <a:t>信號線，當任何一個 </a:t>
            </a:r>
            <a:r>
              <a:rPr lang="en-US" altLang="zh-TW" dirty="0"/>
              <a:t>DIMM </a:t>
            </a:r>
            <a:r>
              <a:rPr lang="zh-TW" altLang="en-US" dirty="0"/>
              <a:t>需要 </a:t>
            </a:r>
            <a:r>
              <a:rPr lang="en-US" altLang="zh-TW" dirty="0"/>
              <a:t>CPU </a:t>
            </a:r>
            <a:r>
              <a:rPr lang="zh-TW" altLang="en-US" dirty="0"/>
              <a:t>注意時，會觸發 </a:t>
            </a:r>
            <a:r>
              <a:rPr lang="en-US" altLang="zh-TW" dirty="0"/>
              <a:t>ALERT_N </a:t>
            </a:r>
            <a:r>
              <a:rPr lang="zh-TW" altLang="en-US" dirty="0"/>
              <a:t>信號，但是因為</a:t>
            </a:r>
            <a:r>
              <a:rPr lang="en-US" altLang="zh-TW" dirty="0"/>
              <a:t>ALERT_N</a:t>
            </a:r>
            <a:r>
              <a:rPr lang="zh-TW" altLang="en-US" dirty="0"/>
              <a:t>是共享的，</a:t>
            </a:r>
            <a:r>
              <a:rPr lang="en-US" altLang="zh-TW" dirty="0"/>
              <a:t>CPU </a:t>
            </a:r>
            <a:r>
              <a:rPr lang="zh-TW" altLang="en-US" dirty="0"/>
              <a:t>不知道是哪個 </a:t>
            </a:r>
            <a:r>
              <a:rPr lang="en-US" altLang="zh-TW" dirty="0"/>
              <a:t>DIMM </a:t>
            </a:r>
            <a:r>
              <a:rPr lang="zh-TW" altLang="en-US" dirty="0"/>
              <a:t>發出的請求，所以 </a:t>
            </a:r>
            <a:r>
              <a:rPr lang="en-US" altLang="zh-TW" dirty="0"/>
              <a:t>CPU </a:t>
            </a:r>
            <a:r>
              <a:rPr lang="zh-TW" altLang="en-US" dirty="0"/>
              <a:t>還是需要掃描</a:t>
            </a:r>
            <a:r>
              <a:rPr lang="en-US" altLang="zh-TW" dirty="0"/>
              <a:t>(scan)</a:t>
            </a:r>
            <a:r>
              <a:rPr lang="zh-TW" altLang="en-US" dirty="0"/>
              <a:t>該 </a:t>
            </a:r>
            <a:r>
              <a:rPr lang="en-US" altLang="zh-TW" dirty="0"/>
              <a:t>channel </a:t>
            </a:r>
            <a:r>
              <a:rPr lang="zh-TW" altLang="en-US" dirty="0"/>
              <a:t>中的所有 </a:t>
            </a:r>
            <a:r>
              <a:rPr lang="en-US" altLang="zh-TW" dirty="0"/>
              <a:t>DIMM </a:t>
            </a:r>
            <a:r>
              <a:rPr lang="zh-TW" altLang="en-US" dirty="0"/>
              <a:t>來找出請求源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如果我們</a:t>
            </a:r>
            <a:r>
              <a:rPr lang="en-US" altLang="zh-TW" dirty="0"/>
              <a:t>combine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理想情況下</a:t>
            </a:r>
            <a:r>
              <a:rPr dirty="0"/>
              <a:t>，</a:t>
            </a:r>
            <a:r>
              <a:rPr lang="zh-TW" altLang="en-US" dirty="0"/>
              <a:t>我們</a:t>
            </a:r>
            <a:r>
              <a:rPr lang="en-US" altLang="zh-TW" dirty="0" err="1"/>
              <a:t>thread</a:t>
            </a:r>
            <a:r>
              <a:rPr dirty="0" err="1"/>
              <a:t>與其</a:t>
            </a:r>
            <a:r>
              <a:rPr lang="zh-TW" altLang="en-US" dirty="0"/>
              <a:t>頻繁</a:t>
            </a:r>
            <a:r>
              <a:rPr lang="en-US" altLang="zh-TW" dirty="0" err="1"/>
              <a:t>access</a:t>
            </a:r>
            <a:r>
              <a:rPr dirty="0" err="1"/>
              <a:t>的</a:t>
            </a:r>
            <a:r>
              <a:rPr lang="en-US" dirty="0" err="1"/>
              <a:t>data</a:t>
            </a:r>
            <a:r>
              <a:rPr dirty="0" err="1"/>
              <a:t>位於同一位置</a:t>
            </a:r>
            <a:r>
              <a:rPr dirty="0"/>
              <a:t>，</a:t>
            </a:r>
            <a:r>
              <a:rPr lang="zh-TW" altLang="en-US" dirty="0"/>
              <a:t>所以我們</a:t>
            </a:r>
            <a:r>
              <a:rPr dirty="0" err="1"/>
              <a:t>需要</a:t>
            </a:r>
            <a:r>
              <a:rPr lang="zh-TW" altLang="en-US" dirty="0"/>
              <a:t>這個</a:t>
            </a:r>
            <a:r>
              <a:rPr lang="en-US" altLang="zh-TW" dirty="0"/>
              <a:t>optimization</a:t>
            </a:r>
            <a:r>
              <a:rPr lang="zh-TW" altLang="en-US" dirty="0"/>
              <a:t>，來告訴我們這麼多</a:t>
            </a:r>
            <a:r>
              <a:rPr lang="en-US" altLang="zh-TW" dirty="0"/>
              <a:t>thread </a:t>
            </a:r>
            <a:r>
              <a:rPr lang="zh-TW" altLang="en-US" dirty="0"/>
              <a:t>要放分別在哪個</a:t>
            </a:r>
            <a:r>
              <a:rPr lang="en-US" altLang="zh-TW" dirty="0"/>
              <a:t>DIMM</a:t>
            </a:r>
            <a:r>
              <a:rPr lang="zh-TW" altLang="en-US" dirty="0"/>
              <a:t>成本會最低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我們分三步：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首先評估每個</a:t>
            </a:r>
            <a:r>
              <a:rPr lang="en-US" altLang="zh-TW" dirty="0"/>
              <a:t>thread</a:t>
            </a:r>
            <a:r>
              <a:rPr lang="zh-TW" altLang="en-US" dirty="0"/>
              <a:t>放在不同</a:t>
            </a:r>
            <a:r>
              <a:rPr lang="en-US" altLang="zh-TW" dirty="0"/>
              <a:t>DIMM</a:t>
            </a:r>
            <a:r>
              <a:rPr lang="zh-TW" altLang="en-US" dirty="0"/>
              <a:t>的成本</a:t>
            </a:r>
            <a:br>
              <a:rPr lang="en-US" altLang="zh-TW" dirty="0"/>
            </a:br>
            <a:r>
              <a:rPr lang="zh-TW" altLang="en-US" dirty="0"/>
              <a:t>這個步驟會建立一個</a:t>
            </a:r>
            <a:r>
              <a:rPr lang="en-US" altLang="zh-TW" dirty="0"/>
              <a:t>cost table C</a:t>
            </a:r>
          </a:p>
          <a:p>
            <a:pPr>
              <a:buFont typeface="+mj-lt"/>
              <a:buNone/>
            </a:pPr>
            <a:r>
              <a:rPr lang="en-US" altLang="zh-TW" dirty="0"/>
              <a:t>C[</a:t>
            </a:r>
            <a:r>
              <a:rPr lang="en-US" altLang="zh-TW" dirty="0" err="1"/>
              <a:t>i</a:t>
            </a:r>
            <a:r>
              <a:rPr lang="en-US" altLang="zh-TW" dirty="0"/>
              <a:t>][j]</a:t>
            </a:r>
            <a:r>
              <a:rPr lang="zh-TW" altLang="en-US" dirty="0"/>
              <a:t>，記錄了第</a:t>
            </a:r>
            <a:r>
              <a:rPr lang="en-US" altLang="zh-TW" dirty="0" err="1"/>
              <a:t>i</a:t>
            </a:r>
            <a:r>
              <a:rPr lang="zh-TW" altLang="en-US" dirty="0"/>
              <a:t>個</a:t>
            </a:r>
            <a:r>
              <a:rPr lang="en-US" altLang="zh-TW" dirty="0"/>
              <a:t>thread</a:t>
            </a:r>
            <a:r>
              <a:rPr lang="zh-TW" altLang="en-US" dirty="0"/>
              <a:t>放置在第</a:t>
            </a:r>
            <a:r>
              <a:rPr lang="en-US" altLang="zh-TW" dirty="0"/>
              <a:t>j</a:t>
            </a:r>
            <a:r>
              <a:rPr lang="zh-TW" altLang="en-US" dirty="0"/>
              <a:t>個</a:t>
            </a:r>
            <a:r>
              <a:rPr lang="en-US" altLang="zh-TW" dirty="0"/>
              <a:t> DIMM</a:t>
            </a:r>
            <a:r>
              <a:rPr lang="zh-TW" altLang="en-US" dirty="0"/>
              <a:t>的</a:t>
            </a:r>
            <a:r>
              <a:rPr lang="en-US" altLang="zh-TW" dirty="0"/>
              <a:t>cost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Font typeface="+mj-lt"/>
              <a:buNone/>
            </a:pPr>
            <a:r>
              <a:rPr lang="zh-TW" altLang="en-US" dirty="0"/>
              <a:t>舉個例子，我們系統有兩個</a:t>
            </a:r>
            <a:r>
              <a:rPr lang="en-US" altLang="zh-TW" dirty="0"/>
              <a:t>thread </a:t>
            </a:r>
            <a:r>
              <a:rPr lang="zh-TW" altLang="en-US" dirty="0"/>
              <a:t>三個</a:t>
            </a:r>
            <a:r>
              <a:rPr lang="en-US" altLang="zh-TW" dirty="0"/>
              <a:t>DIMM</a:t>
            </a:r>
            <a:r>
              <a:rPr lang="zh-TW" altLang="en-US" dirty="0"/>
              <a:t> 首先從之前的</a:t>
            </a:r>
            <a:r>
              <a:rPr lang="en-US" altLang="zh-TW" dirty="0"/>
              <a:t>data</a:t>
            </a:r>
            <a:r>
              <a:rPr lang="zh-TW" altLang="en-US" dirty="0"/>
              <a:t>可以累積出</a:t>
            </a:r>
            <a:r>
              <a:rPr lang="en-US" altLang="zh-TW" dirty="0"/>
              <a:t>thread</a:t>
            </a:r>
            <a:r>
              <a:rPr lang="zh-TW" altLang="en-US" dirty="0"/>
              <a:t>在每一個</a:t>
            </a:r>
            <a:r>
              <a:rPr lang="en-US" altLang="zh-TW" dirty="0"/>
              <a:t>DIMM</a:t>
            </a:r>
            <a:r>
              <a:rPr lang="zh-TW" altLang="en-US" dirty="0"/>
              <a:t>的訪問頻率</a:t>
            </a:r>
          </a:p>
          <a:p>
            <a:pPr>
              <a:buFont typeface="+mj-lt"/>
              <a:buNone/>
            </a:pPr>
            <a:r>
              <a:rPr lang="zh-TW" altLang="en-US" dirty="0"/>
              <a:t>我們也知道每個</a:t>
            </a:r>
            <a:r>
              <a:rPr lang="en-US" altLang="zh-TW" dirty="0"/>
              <a:t>DIMM</a:t>
            </a:r>
            <a:r>
              <a:rPr lang="zh-TW" altLang="en-US" dirty="0"/>
              <a:t>的</a:t>
            </a:r>
            <a:r>
              <a:rPr lang="en-US" altLang="zh-TW" dirty="0"/>
              <a:t>distance</a:t>
            </a:r>
          </a:p>
          <a:p>
            <a:pPr>
              <a:buFont typeface="+mj-lt"/>
              <a:buNone/>
            </a:pPr>
            <a:r>
              <a:rPr lang="zh-TW" altLang="en-US" dirty="0"/>
              <a:t>這樣我們就可以算出</a:t>
            </a:r>
            <a:r>
              <a:rPr lang="en-US" altLang="zh-TW" dirty="0"/>
              <a:t>cost table</a:t>
            </a:r>
            <a:r>
              <a:rPr lang="zh-TW" altLang="en-US" dirty="0"/>
              <a:t>，也就是將</a:t>
            </a:r>
            <a:r>
              <a:rPr lang="en-US" altLang="zh-TW" dirty="0"/>
              <a:t>thread</a:t>
            </a:r>
            <a:r>
              <a:rPr lang="zh-TW" altLang="en-US" dirty="0"/>
              <a:t>在每一個位置的頻率乘上距離，最後再總和</a:t>
            </a:r>
            <a:endParaRPr lang="en-US" altLang="zh-TW" dirty="0"/>
          </a:p>
          <a:p>
            <a:pPr>
              <a:buFont typeface="+mj-lt"/>
              <a:buNone/>
            </a:pPr>
            <a:endParaRPr lang="en-US" altLang="zh-TW" dirty="0"/>
          </a:p>
          <a:p>
            <a:pPr>
              <a:buFont typeface="+mj-lt"/>
              <a:buNone/>
            </a:pPr>
            <a:r>
              <a:rPr lang="zh-TW" altLang="en-US" dirty="0"/>
              <a:t>第二步</a:t>
            </a:r>
            <a:endParaRPr lang="en-US" altLang="zh-TW" dirty="0"/>
          </a:p>
          <a:p>
            <a:pPr>
              <a:buFont typeface="+mj-lt"/>
              <a:buNone/>
            </a:pPr>
            <a:r>
              <a:rPr lang="zh-TW" altLang="en-US" dirty="0"/>
              <a:t>接著，我們把這個問題轉換成一個經典的 </a:t>
            </a:r>
            <a:r>
              <a:rPr lang="en-US" altLang="zh-TW" dirty="0"/>
              <a:t>minimum-cost maximum-flow problem</a:t>
            </a:r>
            <a:r>
              <a:rPr lang="zh-TW" altLang="en-US" dirty="0"/>
              <a:t>。我們建立一個</a:t>
            </a:r>
            <a:r>
              <a:rPr lang="en-US" altLang="zh-TW" dirty="0"/>
              <a:t>flow network</a:t>
            </a:r>
            <a:r>
              <a:rPr lang="zh-TW" altLang="en-US" dirty="0"/>
              <a:t>，包含 </a:t>
            </a:r>
            <a:r>
              <a:rPr lang="en-US" altLang="zh-TW" dirty="0"/>
              <a:t>Source</a:t>
            </a:r>
            <a:r>
              <a:rPr lang="zh-TW" altLang="en-US" dirty="0"/>
              <a:t>、</a:t>
            </a:r>
            <a:r>
              <a:rPr lang="en-US" altLang="zh-TW" dirty="0"/>
              <a:t>Thread </a:t>
            </a:r>
            <a:r>
              <a:rPr lang="zh-TW" altLang="en-US" dirty="0"/>
              <a:t>節點、</a:t>
            </a:r>
            <a:r>
              <a:rPr lang="en-US" altLang="zh-TW" dirty="0"/>
              <a:t>DIMM </a:t>
            </a:r>
            <a:r>
              <a:rPr lang="zh-TW" altLang="en-US" dirty="0"/>
              <a:t>節點和 </a:t>
            </a:r>
            <a:r>
              <a:rPr lang="en-US" altLang="zh-TW" dirty="0"/>
              <a:t>Sink</a:t>
            </a:r>
            <a:r>
              <a:rPr lang="zh-TW" altLang="en-US" dirty="0"/>
              <a:t>，其中中間這條線的</a:t>
            </a:r>
            <a:r>
              <a:rPr lang="en-US" altLang="zh-TW" dirty="0"/>
              <a:t>cost</a:t>
            </a:r>
            <a:r>
              <a:rPr lang="zh-TW" altLang="en-US" dirty="0"/>
              <a:t>就會利用剛剛算出的</a:t>
            </a:r>
            <a:r>
              <a:rPr lang="en-US" altLang="zh-TW" dirty="0"/>
              <a:t>Cost table</a:t>
            </a:r>
            <a:endParaRPr lang="zh-TW" altLang="en-US" dirty="0"/>
          </a:p>
          <a:p>
            <a:pPr>
              <a:buFont typeface="+mj-lt"/>
              <a:buNone/>
            </a:pPr>
            <a:endParaRPr lang="en-US" altLang="zh-TW" dirty="0"/>
          </a:p>
          <a:p>
            <a:pPr>
              <a:buFont typeface="+mj-lt"/>
              <a:buNone/>
            </a:pPr>
            <a:r>
              <a:rPr lang="zh-TW" altLang="en-US" dirty="0"/>
              <a:t>最後</a:t>
            </a:r>
            <a:br>
              <a:rPr lang="en-US" altLang="zh-TW" dirty="0"/>
            </a:br>
            <a:r>
              <a:rPr lang="zh-TW" altLang="en-US" dirty="0"/>
              <a:t>我們使用 </a:t>
            </a:r>
            <a:r>
              <a:rPr lang="en-US" altLang="zh-TW" dirty="0"/>
              <a:t>Bellman-Ford algorithm </a:t>
            </a:r>
            <a:r>
              <a:rPr lang="zh-TW" altLang="en-US" dirty="0"/>
              <a:t>來解決這個問題。算法的複雜度是 </a:t>
            </a:r>
            <a:r>
              <a:rPr lang="en-US" altLang="zh-TW" dirty="0"/>
              <a:t>O(T²N²)</a:t>
            </a:r>
            <a:r>
              <a:rPr lang="zh-TW" altLang="en-US" dirty="0"/>
              <a:t>，其中 </a:t>
            </a:r>
            <a:r>
              <a:rPr lang="en-US" altLang="zh-TW" dirty="0"/>
              <a:t>T </a:t>
            </a:r>
            <a:r>
              <a:rPr lang="zh-TW" altLang="en-US" dirty="0"/>
              <a:t>是線程數，</a:t>
            </a:r>
            <a:r>
              <a:rPr lang="en-US" altLang="zh-TW" dirty="0"/>
              <a:t>N </a:t>
            </a:r>
            <a:r>
              <a:rPr lang="zh-TW" altLang="en-US" dirty="0"/>
              <a:t>是 </a:t>
            </a:r>
            <a:r>
              <a:rPr lang="en-US" altLang="zh-TW" dirty="0"/>
              <a:t>DIMM </a:t>
            </a:r>
            <a:r>
              <a:rPr lang="zh-TW" altLang="en-US" dirty="0"/>
              <a:t>數。其中，紅框框代表</a:t>
            </a:r>
            <a:r>
              <a:rPr lang="en-US" altLang="zh-TW" dirty="0"/>
              <a:t>thread</a:t>
            </a:r>
            <a:r>
              <a:rPr lang="zh-TW" altLang="en-US" dirty="0"/>
              <a:t>最後被放置的位置</a:t>
            </a:r>
            <a:endParaRPr lang="en-US" altLang="zh-TW" dirty="0"/>
          </a:p>
          <a:p>
            <a:pPr>
              <a:buFont typeface="+mj-lt"/>
              <a:buNone/>
            </a:pPr>
            <a:endParaRPr lang="en-US" altLang="zh-TW" dirty="0"/>
          </a:p>
          <a:p>
            <a:pPr>
              <a:buFont typeface="+mj-lt"/>
              <a:buNone/>
            </a:pPr>
            <a:r>
              <a:rPr lang="zh-TW" altLang="en-US" dirty="0"/>
              <a:t>在 </a:t>
            </a:r>
            <a:r>
              <a:rPr lang="en-US" altLang="zh-TW" dirty="0"/>
              <a:t>16 </a:t>
            </a:r>
            <a:r>
              <a:rPr lang="zh-TW" altLang="en-US" dirty="0"/>
              <a:t>個 </a:t>
            </a:r>
            <a:r>
              <a:rPr lang="en-US" altLang="zh-TW" dirty="0"/>
              <a:t>DIMM </a:t>
            </a:r>
            <a:r>
              <a:rPr lang="zh-TW" altLang="en-US" dirty="0"/>
              <a:t>上放置 </a:t>
            </a:r>
            <a:r>
              <a:rPr lang="en-US" altLang="zh-TW" dirty="0"/>
              <a:t>64 </a:t>
            </a:r>
            <a:r>
              <a:rPr lang="zh-TW" altLang="en-US" dirty="0"/>
              <a:t>個線程只需要約 </a:t>
            </a:r>
            <a:r>
              <a:rPr lang="en-US" altLang="zh-TW" dirty="0"/>
              <a:t>2 </a:t>
            </a:r>
            <a:r>
              <a:rPr lang="zh-TW" altLang="en-US" dirty="0"/>
              <a:t>毫秒。</a:t>
            </a:r>
            <a:endParaRPr lang="en-US" altLang="zh-TW" dirty="0"/>
          </a:p>
          <a:p>
            <a:pPr>
              <a:buFont typeface="+mj-lt"/>
              <a:buNone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6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在山坡上俯瞰大海的小城市"/>
          <p:cNvSpPr>
            <a:spLocks noGrp="1"/>
          </p:cNvSpPr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大標題文字"/>
          <p:cNvSpPr txBox="1">
            <a:spLocks noGrp="1"/>
          </p:cNvSpPr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blurRad="25400" dist="25400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大標題文字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建在山坡上俯瞰大海的小城市"/>
          <p:cNvSpPr>
            <a:spLocks noGrp="1"/>
          </p:cNvSpPr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大標題文字"/>
          <p:cNvSpPr txBox="1">
            <a:spLocks noGrp="1"/>
          </p:cNvSpPr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>
            <a:lvl1pPr defTabSz="800100">
              <a:defRPr sz="100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06350"/>
            <a:ext cx="419101" cy="457200"/>
          </a:xfrm>
          <a:prstGeom prst="rect">
            <a:avLst/>
          </a:prstGeom>
        </p:spPr>
        <p:txBody>
          <a:bodyPr/>
          <a:lstStyle>
            <a:lvl1pPr defTabSz="800100">
              <a:defRPr b="0">
                <a:solidFill>
                  <a:srgbClr val="6C69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建在山坡上俯瞰大海的小城市"/>
          <p:cNvSpPr>
            <a:spLocks noGrp="1"/>
          </p:cNvSpPr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大標題文字"/>
          <p:cNvSpPr txBox="1">
            <a:spLocks noGrp="1"/>
          </p:cNvSpPr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4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內文層級一…"/>
          <p:cNvSpPr txBox="1">
            <a:spLocks noGrp="1"/>
          </p:cNvSpPr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建在山坡上俯瞰大海的小城市"/>
          <p:cNvSpPr>
            <a:spLocks noGrp="1"/>
          </p:cNvSpPr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以海洋和天空為背景的摩洛哥石頭建築"/>
          <p:cNvSpPr>
            <a:spLocks noGrp="1"/>
          </p:cNvSpPr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建在山坡上俯瞰大海的小城市"/>
          <p:cNvSpPr>
            <a:spLocks noGrp="1"/>
          </p:cNvSpPr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摩洛哥海灘上的天然石拱"/>
          <p:cNvSpPr>
            <a:spLocks noGrp="1"/>
          </p:cNvSpPr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王大明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–王大明</a:t>
            </a:r>
          </a:p>
        </p:txBody>
      </p:sp>
      <p:sp>
        <p:nvSpPr>
          <p:cNvPr id="95" name="「在此輸入名言語錄。」"/>
          <p:cNvSpPr txBox="1">
            <a:spLocks noGrp="1"/>
          </p:cNvSpPr>
          <p:nvPr>
            <p:ph type="body" sz="quarter" idx="22"/>
          </p:nvPr>
        </p:nvSpPr>
        <p:spPr>
          <a:xfrm>
            <a:off x="2387600" y="5924549"/>
            <a:ext cx="19621500" cy="1130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r>
              <a:t>「在此輸入名言語錄。」</a:t>
            </a:r>
          </a:p>
        </p:txBody>
      </p:sp>
      <p:sp>
        <p:nvSpPr>
          <p:cNvPr id="9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>
            <a:spLocks noGrp="1"/>
          </p:cNvSpPr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1" i="0">
                <a:solidFill>
                  <a:srgbClr val="F3F1DF"/>
                </a:solidFill>
                <a:effectLst>
                  <a:outerShdw blurRad="25400" dist="12700" dir="16200000" rotWithShape="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ptimizations"/>
          <p:cNvSpPr txBox="1">
            <a:spLocks noGrp="1"/>
          </p:cNvSpPr>
          <p:nvPr>
            <p:ph type="title"/>
          </p:nvPr>
        </p:nvSpPr>
        <p:spPr>
          <a:xfrm>
            <a:off x="2387600" y="1206500"/>
            <a:ext cx="19621500" cy="232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Optimizations</a:t>
            </a:r>
          </a:p>
        </p:txBody>
      </p:sp>
      <p:sp>
        <p:nvSpPr>
          <p:cNvPr id="258" name="The Polling Proxy Mechanism:…"/>
          <p:cNvSpPr txBox="1">
            <a:spLocks noGrp="1"/>
          </p:cNvSpPr>
          <p:nvPr>
            <p:ph type="body" sz="half" idx="1"/>
          </p:nvPr>
        </p:nvSpPr>
        <p:spPr>
          <a:xfrm>
            <a:off x="2381250" y="4330700"/>
            <a:ext cx="11347687" cy="7899400"/>
          </a:xfrm>
          <a:prstGeom prst="rect">
            <a:avLst/>
          </a:prstGeom>
        </p:spPr>
        <p:txBody>
          <a:bodyPr/>
          <a:lstStyle/>
          <a:p>
            <a:pPr marL="490727" indent="-490727" defTabSz="693419">
              <a:lnSpc>
                <a:spcPct val="100000"/>
              </a:lnSpc>
              <a:spcBef>
                <a:spcPts val="3200"/>
              </a:spcBef>
              <a:buBlip>
                <a:blip r:embed="rId3"/>
              </a:buBlip>
              <a:defRPr sz="4619" b="1" i="0">
                <a:solidFill>
                  <a:srgbClr val="586770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rPr dirty="0"/>
              <a:t>The Polling Proxy Mechanism</a:t>
            </a:r>
            <a:r>
              <a:rPr b="0" dirty="0"/>
              <a:t>: </a:t>
            </a:r>
          </a:p>
          <a:p>
            <a:pPr marL="981455" lvl="1" indent="-490727" defTabSz="693419">
              <a:lnSpc>
                <a:spcPct val="100000"/>
              </a:lnSpc>
              <a:spcBef>
                <a:spcPts val="3200"/>
              </a:spcBef>
              <a:buBlip>
                <a:blip r:embed="rId3"/>
              </a:buBlip>
              <a:defRPr sz="4619" b="1" i="0">
                <a:solidFill>
                  <a:srgbClr val="586770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rPr b="0" dirty="0"/>
              <a:t>Reason: The host CPU has to keep polling all the DIMMs, which occupies scarce host CPU and memory bus resources.</a:t>
            </a:r>
          </a:p>
          <a:p>
            <a:pPr marL="981455" lvl="1" indent="-490727" defTabSz="693419">
              <a:lnSpc>
                <a:spcPct val="100000"/>
              </a:lnSpc>
              <a:spcBef>
                <a:spcPts val="3200"/>
              </a:spcBef>
              <a:buBlip>
                <a:blip r:embed="rId3"/>
              </a:buBlip>
              <a:defRPr sz="4619" b="1" i="0">
                <a:solidFill>
                  <a:srgbClr val="586770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rPr b="0" dirty="0"/>
              <a:t>Solution: Select a DIMM in each group as the polling proxy. Other DIMMs in the group send their forwarding requests to the proxy DIMM via DIMM-Link. </a:t>
            </a:r>
          </a:p>
        </p:txBody>
      </p:sp>
      <p:pic>
        <p:nvPicPr>
          <p:cNvPr id="259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158" y="5879882"/>
            <a:ext cx="9276208" cy="4801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ptimizations"/>
          <p:cNvSpPr txBox="1">
            <a:spLocks noGrp="1"/>
          </p:cNvSpPr>
          <p:nvPr>
            <p:ph type="title"/>
          </p:nvPr>
        </p:nvSpPr>
        <p:spPr>
          <a:xfrm>
            <a:off x="2387600" y="1206500"/>
            <a:ext cx="19621500" cy="232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rPr dirty="0"/>
              <a:t>Optimizations</a:t>
            </a:r>
          </a:p>
        </p:txBody>
      </p:sp>
      <p:sp>
        <p:nvSpPr>
          <p:cNvPr id="264" name="Distance-Aware Task Mapping:…"/>
          <p:cNvSpPr txBox="1">
            <a:spLocks noGrp="1"/>
          </p:cNvSpPr>
          <p:nvPr>
            <p:ph type="body" sz="half" idx="1"/>
          </p:nvPr>
        </p:nvSpPr>
        <p:spPr>
          <a:xfrm>
            <a:off x="2381250" y="4330700"/>
            <a:ext cx="11347687" cy="7899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3"/>
              </a:buBlip>
              <a:defRPr sz="5500" b="1" i="0">
                <a:solidFill>
                  <a:srgbClr val="586770"/>
                </a:solidFill>
              </a:defRPr>
            </a:pPr>
            <a:r>
              <a:rPr dirty="0"/>
              <a:t>Distance-Aware Task Mapping</a:t>
            </a:r>
            <a:r>
              <a:rPr b="0" dirty="0"/>
              <a:t>: </a:t>
            </a:r>
          </a:p>
          <a:p>
            <a:pPr lvl="1">
              <a:lnSpc>
                <a:spcPct val="100000"/>
              </a:lnSpc>
              <a:buBlip>
                <a:blip r:embed="rId3"/>
              </a:buBlip>
              <a:defRPr sz="5500" b="1" i="0">
                <a:solidFill>
                  <a:srgbClr val="586770"/>
                </a:solidFill>
              </a:defRPr>
            </a:pPr>
            <a:r>
              <a:rPr b="0" dirty="0"/>
              <a:t>Reason: Ideally, a thread is co-located with its frequently-accessed data to </a:t>
            </a:r>
            <a:r>
              <a:rPr b="0" dirty="0">
                <a:solidFill>
                  <a:srgbClr val="FF0000"/>
                </a:solidFill>
              </a:rPr>
              <a:t>alleviate remote data access</a:t>
            </a:r>
            <a:r>
              <a:rPr b="0" dirty="0"/>
              <a:t>. However, they </a:t>
            </a:r>
            <a:r>
              <a:rPr b="0" dirty="0">
                <a:solidFill>
                  <a:srgbClr val="FF0000"/>
                </a:solidFill>
              </a:rPr>
              <a:t>do not </a:t>
            </a:r>
            <a:r>
              <a:rPr b="0" dirty="0"/>
              <a:t>consider the ”distance” between memories fully. </a:t>
            </a:r>
          </a:p>
        </p:txBody>
      </p:sp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623" y="5216933"/>
            <a:ext cx="9525976" cy="6126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2FFCD8-3804-597F-0529-8A721552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satOff val="23585"/>
                    <a:lumOff val="-31317"/>
                  </a:schemeClr>
                </a:solidFill>
                <a:effectLst/>
              </a:rPr>
              <a:t>Optimizations</a:t>
            </a:r>
            <a:endParaRPr lang="zh-TW" altLang="en-US" dirty="0">
              <a:solidFill>
                <a:schemeClr val="accent1">
                  <a:satOff val="23585"/>
                  <a:lumOff val="-31317"/>
                </a:schemeClr>
              </a:solidFill>
              <a:effectLst/>
            </a:endParaRPr>
          </a:p>
        </p:txBody>
      </p:sp>
      <p:grpSp>
        <p:nvGrpSpPr>
          <p:cNvPr id="73" name="Google Shape;11563;p86">
            <a:extLst>
              <a:ext uri="{FF2B5EF4-FFF2-40B4-BE49-F238E27FC236}">
                <a16:creationId xmlns:a16="http://schemas.microsoft.com/office/drawing/2014/main" id="{25A640F0-9833-20B6-97CE-2BE2A410FA7F}"/>
              </a:ext>
            </a:extLst>
          </p:cNvPr>
          <p:cNvGrpSpPr>
            <a:grpSpLocks noChangeAspect="1"/>
          </p:cNvGrpSpPr>
          <p:nvPr/>
        </p:nvGrpSpPr>
        <p:grpSpPr>
          <a:xfrm>
            <a:off x="3750588" y="4457861"/>
            <a:ext cx="1246958" cy="1761326"/>
            <a:chOff x="1333682" y="3344330"/>
            <a:chExt cx="271213" cy="383088"/>
          </a:xfrm>
        </p:grpSpPr>
        <p:sp>
          <p:nvSpPr>
            <p:cNvPr id="74" name="Google Shape;11564;p86">
              <a:extLst>
                <a:ext uri="{FF2B5EF4-FFF2-40B4-BE49-F238E27FC236}">
                  <a16:creationId xmlns:a16="http://schemas.microsoft.com/office/drawing/2014/main" id="{931D66BC-AD7E-9B11-40D1-3DEF1F58279A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565;p86">
              <a:extLst>
                <a:ext uri="{FF2B5EF4-FFF2-40B4-BE49-F238E27FC236}">
                  <a16:creationId xmlns:a16="http://schemas.microsoft.com/office/drawing/2014/main" id="{0F01E344-3680-7A88-0D27-B2C37D8F9DF4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566;p86">
              <a:extLst>
                <a:ext uri="{FF2B5EF4-FFF2-40B4-BE49-F238E27FC236}">
                  <a16:creationId xmlns:a16="http://schemas.microsoft.com/office/drawing/2014/main" id="{6CAB1764-C6E3-A48F-4E0B-DD8F63840A88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567;p86">
              <a:extLst>
                <a:ext uri="{FF2B5EF4-FFF2-40B4-BE49-F238E27FC236}">
                  <a16:creationId xmlns:a16="http://schemas.microsoft.com/office/drawing/2014/main" id="{7C781EA0-222B-A201-67C8-21CA761E0A2A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568;p86">
              <a:extLst>
                <a:ext uri="{FF2B5EF4-FFF2-40B4-BE49-F238E27FC236}">
                  <a16:creationId xmlns:a16="http://schemas.microsoft.com/office/drawing/2014/main" id="{433B315C-D9CD-C37B-B2E6-7C2273B84976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569;p86">
              <a:extLst>
                <a:ext uri="{FF2B5EF4-FFF2-40B4-BE49-F238E27FC236}">
                  <a16:creationId xmlns:a16="http://schemas.microsoft.com/office/drawing/2014/main" id="{C537D564-CD95-FA01-12B6-3503973FAF6A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70;p86">
              <a:extLst>
                <a:ext uri="{FF2B5EF4-FFF2-40B4-BE49-F238E27FC236}">
                  <a16:creationId xmlns:a16="http://schemas.microsoft.com/office/drawing/2014/main" id="{87E837AB-4713-EC84-0BBE-348AE44DF05B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571;p86">
              <a:extLst>
                <a:ext uri="{FF2B5EF4-FFF2-40B4-BE49-F238E27FC236}">
                  <a16:creationId xmlns:a16="http://schemas.microsoft.com/office/drawing/2014/main" id="{23947645-E597-2225-6E51-6E1A5B88545A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72;p86">
              <a:extLst>
                <a:ext uri="{FF2B5EF4-FFF2-40B4-BE49-F238E27FC236}">
                  <a16:creationId xmlns:a16="http://schemas.microsoft.com/office/drawing/2014/main" id="{3299FBA4-F223-1362-E5DA-634FE9AF4807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73;p86">
              <a:extLst>
                <a:ext uri="{FF2B5EF4-FFF2-40B4-BE49-F238E27FC236}">
                  <a16:creationId xmlns:a16="http://schemas.microsoft.com/office/drawing/2014/main" id="{A0E68A0B-1742-2F56-6B47-5507CCD66E40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574;p86">
              <a:extLst>
                <a:ext uri="{FF2B5EF4-FFF2-40B4-BE49-F238E27FC236}">
                  <a16:creationId xmlns:a16="http://schemas.microsoft.com/office/drawing/2014/main" id="{D819E989-523A-E48B-C30C-1B55B49BFF8F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772C4E9-5282-FFED-1B0A-180BA264572F}"/>
              </a:ext>
            </a:extLst>
          </p:cNvPr>
          <p:cNvSpPr txBox="1"/>
          <p:nvPr/>
        </p:nvSpPr>
        <p:spPr>
          <a:xfrm>
            <a:off x="1812607" y="6719994"/>
            <a:ext cx="5124686" cy="4334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Step 1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Cost Estimation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C[</a:t>
            </a:r>
            <a:r>
              <a:rPr lang="en-US" altLang="zh-TW" sz="5500" i="0" dirty="0" err="1">
                <a:solidFill>
                  <a:srgbClr val="586770"/>
                </a:solidFill>
              </a:rPr>
              <a:t>i</a:t>
            </a:r>
            <a:r>
              <a:rPr lang="en-US" altLang="zh-TW" sz="5500" i="0" dirty="0">
                <a:solidFill>
                  <a:srgbClr val="586770"/>
                </a:solidFill>
              </a:rPr>
              <a:t>][j]: records memory access cost</a:t>
            </a:r>
            <a:endParaRPr lang="zh-TW" altLang="en-US" sz="5500" i="0" dirty="0">
              <a:solidFill>
                <a:srgbClr val="586770"/>
              </a:solidFill>
            </a:endParaRPr>
          </a:p>
        </p:txBody>
      </p:sp>
      <p:grpSp>
        <p:nvGrpSpPr>
          <p:cNvPr id="87" name="Google Shape;11692;p86">
            <a:extLst>
              <a:ext uri="{FF2B5EF4-FFF2-40B4-BE49-F238E27FC236}">
                <a16:creationId xmlns:a16="http://schemas.microsoft.com/office/drawing/2014/main" id="{E197C247-20F5-1887-A8AF-8589733CB12E}"/>
              </a:ext>
            </a:extLst>
          </p:cNvPr>
          <p:cNvGrpSpPr>
            <a:grpSpLocks noChangeAspect="1"/>
          </p:cNvGrpSpPr>
          <p:nvPr/>
        </p:nvGrpSpPr>
        <p:grpSpPr>
          <a:xfrm>
            <a:off x="11186650" y="4269408"/>
            <a:ext cx="1598695" cy="1960428"/>
            <a:chOff x="3086313" y="2877049"/>
            <a:chExt cx="320143" cy="392581"/>
          </a:xfrm>
        </p:grpSpPr>
        <p:sp>
          <p:nvSpPr>
            <p:cNvPr id="88" name="Google Shape;11693;p86">
              <a:extLst>
                <a:ext uri="{FF2B5EF4-FFF2-40B4-BE49-F238E27FC236}">
                  <a16:creationId xmlns:a16="http://schemas.microsoft.com/office/drawing/2014/main" id="{D4B010AB-E5A6-37F6-FE20-FCD5FF7D58DB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694;p86">
              <a:extLst>
                <a:ext uri="{FF2B5EF4-FFF2-40B4-BE49-F238E27FC236}">
                  <a16:creationId xmlns:a16="http://schemas.microsoft.com/office/drawing/2014/main" id="{B3B34C41-3E2C-31F7-918A-9FC8E5DE6A42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695;p86">
              <a:extLst>
                <a:ext uri="{FF2B5EF4-FFF2-40B4-BE49-F238E27FC236}">
                  <a16:creationId xmlns:a16="http://schemas.microsoft.com/office/drawing/2014/main" id="{11D3081E-DD44-45BE-49CE-13CD1B3A8DE9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696;p86">
              <a:extLst>
                <a:ext uri="{FF2B5EF4-FFF2-40B4-BE49-F238E27FC236}">
                  <a16:creationId xmlns:a16="http://schemas.microsoft.com/office/drawing/2014/main" id="{37918D95-5088-7F8C-EC42-8BC9906A010D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697;p86">
              <a:extLst>
                <a:ext uri="{FF2B5EF4-FFF2-40B4-BE49-F238E27FC236}">
                  <a16:creationId xmlns:a16="http://schemas.microsoft.com/office/drawing/2014/main" id="{292E6295-CAE8-8FF0-F234-6932B65AC1D6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98;p86">
              <a:extLst>
                <a:ext uri="{FF2B5EF4-FFF2-40B4-BE49-F238E27FC236}">
                  <a16:creationId xmlns:a16="http://schemas.microsoft.com/office/drawing/2014/main" id="{11435160-701F-7347-5943-9149ED3315CF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99;p86">
              <a:extLst>
                <a:ext uri="{FF2B5EF4-FFF2-40B4-BE49-F238E27FC236}">
                  <a16:creationId xmlns:a16="http://schemas.microsoft.com/office/drawing/2014/main" id="{6595B4FC-A14A-242F-7E3E-7BF0B7D37146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700;p86">
              <a:extLst>
                <a:ext uri="{FF2B5EF4-FFF2-40B4-BE49-F238E27FC236}">
                  <a16:creationId xmlns:a16="http://schemas.microsoft.com/office/drawing/2014/main" id="{73D0B7B4-7F8D-C2AD-BAC5-CC7A1A3414C5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701;p86">
              <a:extLst>
                <a:ext uri="{FF2B5EF4-FFF2-40B4-BE49-F238E27FC236}">
                  <a16:creationId xmlns:a16="http://schemas.microsoft.com/office/drawing/2014/main" id="{CDDA2250-B1CD-2893-13AE-F32B8130EC66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702;p86">
              <a:extLst>
                <a:ext uri="{FF2B5EF4-FFF2-40B4-BE49-F238E27FC236}">
                  <a16:creationId xmlns:a16="http://schemas.microsoft.com/office/drawing/2014/main" id="{3A7CB3D1-3EF5-27A8-2644-25B6ACE2BF89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703;p86">
              <a:extLst>
                <a:ext uri="{FF2B5EF4-FFF2-40B4-BE49-F238E27FC236}">
                  <a16:creationId xmlns:a16="http://schemas.microsoft.com/office/drawing/2014/main" id="{0C7C1241-5120-F569-8517-DD004949F993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704;p86">
              <a:extLst>
                <a:ext uri="{FF2B5EF4-FFF2-40B4-BE49-F238E27FC236}">
                  <a16:creationId xmlns:a16="http://schemas.microsoft.com/office/drawing/2014/main" id="{3FD05DEC-3305-5A34-549A-B92F1398FE71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1277;p85">
            <a:extLst>
              <a:ext uri="{FF2B5EF4-FFF2-40B4-BE49-F238E27FC236}">
                <a16:creationId xmlns:a16="http://schemas.microsoft.com/office/drawing/2014/main" id="{DBD65BD7-F9E8-E7BC-8D6B-FF4854AA0621}"/>
              </a:ext>
            </a:extLst>
          </p:cNvPr>
          <p:cNvGrpSpPr>
            <a:grpSpLocks noChangeAspect="1"/>
          </p:cNvGrpSpPr>
          <p:nvPr/>
        </p:nvGrpSpPr>
        <p:grpSpPr>
          <a:xfrm>
            <a:off x="18561571" y="4633292"/>
            <a:ext cx="1891687" cy="1410714"/>
            <a:chOff x="5216456" y="3725484"/>
            <a:chExt cx="356196" cy="265631"/>
          </a:xfrm>
        </p:grpSpPr>
        <p:sp>
          <p:nvSpPr>
            <p:cNvPr id="101" name="Google Shape;11278;p85">
              <a:extLst>
                <a:ext uri="{FF2B5EF4-FFF2-40B4-BE49-F238E27FC236}">
                  <a16:creationId xmlns:a16="http://schemas.microsoft.com/office/drawing/2014/main" id="{DFE4B212-7BB7-21FD-CA62-82B2493D92F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279;p85">
              <a:extLst>
                <a:ext uri="{FF2B5EF4-FFF2-40B4-BE49-F238E27FC236}">
                  <a16:creationId xmlns:a16="http://schemas.microsoft.com/office/drawing/2014/main" id="{7C90AEAE-F1BB-8774-977A-FD513250948E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43944C9-0DC6-7437-B27E-4B89D544CC59}"/>
              </a:ext>
            </a:extLst>
          </p:cNvPr>
          <p:cNvSpPr txBox="1"/>
          <p:nvPr/>
        </p:nvSpPr>
        <p:spPr>
          <a:xfrm>
            <a:off x="7845031" y="6620693"/>
            <a:ext cx="820971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Step 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Flow Network Construction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Classic minimum-cost maximum-flow problem</a:t>
            </a:r>
            <a:endParaRPr lang="zh-TW" altLang="en-US" sz="5500" i="0" dirty="0">
              <a:solidFill>
                <a:srgbClr val="586770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9293982-C25B-9E60-F2EE-05419852FBBD}"/>
              </a:ext>
            </a:extLst>
          </p:cNvPr>
          <p:cNvSpPr txBox="1"/>
          <p:nvPr/>
        </p:nvSpPr>
        <p:spPr>
          <a:xfrm>
            <a:off x="15878939" y="6930075"/>
            <a:ext cx="693973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Step 3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Thread Placement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Bellman-Ford algorithm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500" i="0" dirty="0">
                <a:solidFill>
                  <a:srgbClr val="586770"/>
                </a:solidFill>
              </a:rPr>
              <a:t>O(T²N²)</a:t>
            </a:r>
            <a:endParaRPr lang="zh-TW" altLang="en-US" sz="5500" i="0" dirty="0">
              <a:solidFill>
                <a:srgbClr val="586770"/>
              </a:solidFill>
            </a:endParaRPr>
          </a:p>
        </p:txBody>
      </p:sp>
      <p:sp>
        <p:nvSpPr>
          <p:cNvPr id="105" name="Main idea: MCN, UPMEM, and some other architectures, rely on the host CPU to forward data among DIMMs.…">
            <a:extLst>
              <a:ext uri="{FF2B5EF4-FFF2-40B4-BE49-F238E27FC236}">
                <a16:creationId xmlns:a16="http://schemas.microsoft.com/office/drawing/2014/main" id="{7D6A4AF4-6988-3677-5672-6A144037ECDF}"/>
              </a:ext>
            </a:extLst>
          </p:cNvPr>
          <p:cNvSpPr/>
          <p:nvPr/>
        </p:nvSpPr>
        <p:spPr>
          <a:xfrm>
            <a:off x="7455038" y="4457861"/>
            <a:ext cx="15363631" cy="7241080"/>
          </a:xfrm>
          <a:prstGeom prst="roundRect">
            <a:avLst>
              <a:gd name="adj" fmla="val 15000"/>
            </a:avLst>
          </a:prstGeom>
          <a:blipFill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marL="510627" indent="-510627" algn="l">
              <a:buSzPct val="50000"/>
              <a:buBlip>
                <a:blip r:embed="rId4"/>
              </a:buBlip>
              <a:defRPr sz="4400" i="0">
                <a:solidFill>
                  <a:srgbClr val="F3F1DF"/>
                </a:solidFill>
                <a:effectLst/>
              </a:defRPr>
            </a:pPr>
            <a:r>
              <a:rPr lang="en-US" altLang="zh-TW" sz="4400" i="0" dirty="0">
                <a:effectLst/>
              </a:rPr>
              <a:t>M[2][3] = [ [100, 50, 10], # </a:t>
            </a:r>
            <a:r>
              <a:rPr lang="zh-TW" altLang="en-US" sz="4400" i="0" dirty="0">
                <a:effectLst/>
              </a:rPr>
              <a:t>線程</a:t>
            </a:r>
            <a:r>
              <a:rPr lang="en-US" altLang="zh-TW" sz="4400" i="0" dirty="0">
                <a:effectLst/>
              </a:rPr>
              <a:t>0</a:t>
            </a:r>
            <a:r>
              <a:rPr lang="zh-TW" altLang="en-US" sz="4400" i="0" dirty="0">
                <a:effectLst/>
              </a:rPr>
              <a:t>的訪問頻率 </a:t>
            </a:r>
            <a:br>
              <a:rPr lang="en-US" altLang="zh-TW" sz="4400" i="0" dirty="0">
                <a:effectLst/>
              </a:rPr>
            </a:br>
            <a:r>
              <a:rPr lang="en-US" altLang="zh-TW" sz="4400" i="0" dirty="0">
                <a:effectLst/>
              </a:rPr>
              <a:t>				[20, 150, 30] ] # </a:t>
            </a:r>
            <a:r>
              <a:rPr lang="zh-TW" altLang="en-US" sz="4400" i="0" dirty="0">
                <a:effectLst/>
              </a:rPr>
              <a:t>線程</a:t>
            </a:r>
            <a:r>
              <a:rPr lang="en-US" altLang="zh-TW" sz="4400" i="0" dirty="0">
                <a:effectLst/>
              </a:rPr>
              <a:t>1</a:t>
            </a:r>
            <a:r>
              <a:rPr lang="zh-TW" altLang="en-US" sz="4400" i="0" dirty="0">
                <a:effectLst/>
              </a:rPr>
              <a:t>的訪問頻率 </a:t>
            </a:r>
            <a:endParaRPr lang="en-US" altLang="zh-TW" sz="4400" i="0" dirty="0">
              <a:effectLst/>
            </a:endParaRPr>
          </a:p>
          <a:p>
            <a:pPr marL="510627" indent="-510627" algn="l">
              <a:buSzPct val="50000"/>
              <a:buBlip>
                <a:blip r:embed="rId4"/>
              </a:buBlip>
              <a:defRPr sz="4400" i="0">
                <a:solidFill>
                  <a:srgbClr val="F3F1DF"/>
                </a:solidFill>
                <a:effectLst/>
              </a:defRPr>
            </a:pP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(0,1) = 1 # DIMM 0</a:t>
            </a:r>
            <a:r>
              <a:rPr lang="zh-TW" altLang="en-US" sz="4400" i="0" dirty="0">
                <a:effectLst/>
              </a:rPr>
              <a:t>到</a:t>
            </a:r>
            <a:r>
              <a:rPr lang="en-US" altLang="zh-TW" sz="4400" i="0" dirty="0">
                <a:effectLst/>
              </a:rPr>
              <a:t>1</a:t>
            </a:r>
            <a:r>
              <a:rPr lang="zh-TW" altLang="en-US" sz="4400" i="0" dirty="0">
                <a:effectLst/>
              </a:rPr>
              <a:t>的距離 </a:t>
            </a:r>
            <a:br>
              <a:rPr lang="en-US" altLang="zh-TW" sz="4400" i="0" dirty="0">
                <a:effectLst/>
              </a:rPr>
            </a:b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(1,2) = 1 # DIMM 1</a:t>
            </a:r>
            <a:r>
              <a:rPr lang="zh-TW" altLang="en-US" sz="4400" i="0" dirty="0">
                <a:effectLst/>
              </a:rPr>
              <a:t>到</a:t>
            </a:r>
            <a:r>
              <a:rPr lang="en-US" altLang="zh-TW" sz="4400" i="0" dirty="0">
                <a:effectLst/>
              </a:rPr>
              <a:t>2</a:t>
            </a:r>
            <a:r>
              <a:rPr lang="zh-TW" altLang="en-US" sz="4400" i="0" dirty="0">
                <a:effectLst/>
              </a:rPr>
              <a:t>的距離 </a:t>
            </a:r>
            <a:br>
              <a:rPr lang="en-US" altLang="zh-TW" sz="4400" i="0" dirty="0">
                <a:effectLst/>
              </a:rPr>
            </a:b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(0,2) = 2 # DIMM 0</a:t>
            </a:r>
            <a:r>
              <a:rPr lang="zh-TW" altLang="en-US" sz="4400" i="0" dirty="0">
                <a:effectLst/>
              </a:rPr>
              <a:t>到</a:t>
            </a:r>
            <a:r>
              <a:rPr lang="en-US" altLang="zh-TW" sz="4400" i="0" dirty="0">
                <a:effectLst/>
              </a:rPr>
              <a:t>2</a:t>
            </a:r>
            <a:r>
              <a:rPr lang="zh-TW" altLang="en-US" sz="4400" i="0" dirty="0">
                <a:effectLst/>
              </a:rPr>
              <a:t>的距離 </a:t>
            </a:r>
            <a:endParaRPr lang="en-US" altLang="zh-TW" sz="4400" i="0" dirty="0">
              <a:effectLst/>
            </a:endParaRPr>
          </a:p>
          <a:p>
            <a:pPr marL="510627" indent="-510627" algn="l">
              <a:buSzPct val="50000"/>
              <a:buBlip>
                <a:blip r:embed="rId4"/>
              </a:buBlip>
              <a:defRPr sz="4400" i="0">
                <a:solidFill>
                  <a:srgbClr val="F3F1DF"/>
                </a:solidFill>
                <a:effectLst/>
              </a:defRPr>
            </a:pPr>
            <a:r>
              <a:rPr lang="en-US" altLang="zh-TW" sz="4400" i="0" dirty="0">
                <a:effectLst/>
              </a:rPr>
              <a:t># </a:t>
            </a:r>
            <a:r>
              <a:rPr lang="zh-TW" altLang="en-US" sz="4400" i="0" dirty="0">
                <a:effectLst/>
              </a:rPr>
              <a:t>計算</a:t>
            </a:r>
            <a:r>
              <a:rPr lang="en-US" altLang="zh-TW" sz="4400" i="0" dirty="0">
                <a:effectLst/>
              </a:rPr>
              <a:t>C[0][0]</a:t>
            </a:r>
            <a:r>
              <a:rPr lang="zh-TW" altLang="en-US" sz="4400" i="0" dirty="0">
                <a:effectLst/>
              </a:rPr>
              <a:t>（將</a:t>
            </a:r>
            <a:r>
              <a:rPr lang="en-US" altLang="zh-TW" sz="4400" i="0" dirty="0">
                <a:effectLst/>
              </a:rPr>
              <a:t>thread 0</a:t>
            </a:r>
            <a:r>
              <a:rPr lang="zh-TW" altLang="en-US" sz="4400" i="0" dirty="0">
                <a:effectLst/>
              </a:rPr>
              <a:t>放在</a:t>
            </a:r>
            <a:r>
              <a:rPr lang="en-US" altLang="zh-TW" sz="4400" i="0" dirty="0">
                <a:effectLst/>
              </a:rPr>
              <a:t>DIMM 0</a:t>
            </a:r>
            <a:r>
              <a:rPr lang="zh-TW" altLang="en-US" sz="4400" i="0" dirty="0">
                <a:effectLst/>
              </a:rPr>
              <a:t>的成本）： </a:t>
            </a:r>
            <a:br>
              <a:rPr lang="en-US" altLang="zh-TW" sz="4400" i="0" dirty="0">
                <a:effectLst/>
              </a:rPr>
            </a:br>
            <a:r>
              <a:rPr lang="en-US" altLang="zh-TW" sz="4400" i="0" dirty="0">
                <a:effectLst/>
              </a:rPr>
              <a:t>C[0][0] = 100*</a:t>
            </a: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(0,0) + 50*</a:t>
            </a: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(0,1) + 10*</a:t>
            </a:r>
            <a:r>
              <a:rPr lang="en-US" altLang="zh-TW" sz="4400" i="0" dirty="0" err="1">
                <a:effectLst/>
              </a:rPr>
              <a:t>dist</a:t>
            </a:r>
            <a:r>
              <a:rPr lang="en-US" altLang="zh-TW" sz="4400" i="0" dirty="0">
                <a:effectLst/>
              </a:rPr>
              <a:t>(0,2)</a:t>
            </a:r>
            <a:endParaRPr dirty="0"/>
          </a:p>
        </p:txBody>
      </p:sp>
      <p:pic>
        <p:nvPicPr>
          <p:cNvPr id="107" name="圖片 106">
            <a:extLst>
              <a:ext uri="{FF2B5EF4-FFF2-40B4-BE49-F238E27FC236}">
                <a16:creationId xmlns:a16="http://schemas.microsoft.com/office/drawing/2014/main" id="{D5893E3A-7AD9-AC1B-0270-F5C79F4EF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21" y="5245305"/>
            <a:ext cx="12339779" cy="5457033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EB453074-257E-A58A-AFBC-341D166BC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339" y="5314282"/>
            <a:ext cx="5536181" cy="49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1" u="none" strike="noStrike" cap="none" spc="0" normalizeH="0" baseline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blurRad="25400" dist="12700" dir="5400000" rotWithShape="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1" u="none" strike="noStrike" cap="none" spc="0" normalizeH="0" baseline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blurRad="25400" dist="12700" dir="5400000" rotWithShape="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663</Words>
  <Application>Microsoft Office PowerPoint</Application>
  <PresentationFormat>自訂</PresentationFormat>
  <Paragraphs>43</Paragraphs>
  <Slides>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Baskerville</vt:lpstr>
      <vt:lpstr>Helvetica Neue</vt:lpstr>
      <vt:lpstr>Hoefler Text</vt:lpstr>
      <vt:lpstr>Palatino</vt:lpstr>
      <vt:lpstr>Moroccan</vt:lpstr>
      <vt:lpstr>Optimizations</vt:lpstr>
      <vt:lpstr>Optimizations</vt:lpstr>
      <vt:lpstr>Optimizations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官劉翔</cp:lastModifiedBy>
  <cp:revision>46</cp:revision>
  <dcterms:modified xsi:type="dcterms:W3CDTF">2024-11-01T03:03:54Z</dcterms:modified>
</cp:coreProperties>
</file>